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4" r:id="rId16"/>
    <p:sldId id="276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4A6653"/>
    <a:srgbClr val="254117"/>
    <a:srgbClr val="A1D0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>
        <p:scale>
          <a:sx n="80" d="100"/>
          <a:sy n="80" d="100"/>
        </p:scale>
        <p:origin x="-8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118B4-13D6-4FA0-ACC6-B4FF2E716DE9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BFA6-029B-4283-833E-F4C126408DA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1</a:t>
            </a:fld>
            <a:endParaRPr lang="sk-S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10</a:t>
            </a:fld>
            <a:endParaRPr lang="sk-S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11</a:t>
            </a:fld>
            <a:endParaRPr lang="sk-SK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12</a:t>
            </a:fld>
            <a:endParaRPr lang="sk-SK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13</a:t>
            </a:fld>
            <a:endParaRPr lang="sk-SK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14</a:t>
            </a:fld>
            <a:endParaRPr lang="sk-SK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15</a:t>
            </a:fld>
            <a:endParaRPr lang="sk-SK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16</a:t>
            </a:fld>
            <a:endParaRPr lang="sk-SK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17</a:t>
            </a:fld>
            <a:endParaRPr 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2</a:t>
            </a:fld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3</a:t>
            </a:fld>
            <a:endParaRPr lang="sk-S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4</a:t>
            </a:fld>
            <a:endParaRPr lang="sk-S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6</a:t>
            </a:fld>
            <a:endParaRPr lang="sk-S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7</a:t>
            </a:fld>
            <a:endParaRPr lang="sk-S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8</a:t>
            </a:fld>
            <a:endParaRPr lang="sk-S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BFA6-029B-4283-833E-F4C126408DAC}" type="slidenum">
              <a:rPr lang="sk-SK" smtClean="0"/>
              <a:pPr/>
              <a:t>9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C53671-CE5E-44B5-94FB-923042CA8FE5}" type="datetimeFigureOut">
              <a:rPr lang="sk-SK" smtClean="0"/>
              <a:pPr/>
              <a:t>8. 4. 2011</a:t>
            </a:fld>
            <a:endParaRPr lang="sk-SK" dirty="0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D8F7F8-BF08-4EE7-82C1-D2E051F5F140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Click="0" advTm="10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E:\pr.mp3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audio" Target="file:///C:\Users\Heml&#237;kov&#225;\Desktop\prav&#225;.mp3" TargetMode="Externa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slide" Target="slide2.xml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NIEČO  O  MURÁNI</a:t>
            </a:r>
            <a:endParaRPr lang="sk-SK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42984"/>
            <a:ext cx="8839200" cy="50085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800" dirty="0" smtClean="0">
                <a:latin typeface="Monotype Corsiva" pitchFamily="66" charset="0"/>
              </a:rPr>
              <a:t>      </a:t>
            </a:r>
            <a:r>
              <a:rPr lang="sk-SK" dirty="0" smtClean="0">
                <a:solidFill>
                  <a:srgbClr val="0070C0"/>
                </a:solidFill>
                <a:latin typeface="Monotype Corsiva" pitchFamily="66" charset="0"/>
              </a:rPr>
              <a:t>Samuel </a:t>
            </a:r>
            <a:r>
              <a:rPr lang="sk-SK" dirty="0" err="1" smtClean="0">
                <a:solidFill>
                  <a:srgbClr val="0070C0"/>
                </a:solidFill>
                <a:latin typeface="Monotype Corsiva" pitchFamily="66" charset="0"/>
              </a:rPr>
              <a:t>Haššo</a:t>
            </a:r>
            <a:r>
              <a:rPr lang="sk-SK" dirty="0" smtClean="0">
                <a:solidFill>
                  <a:srgbClr val="0070C0"/>
                </a:solidFill>
                <a:latin typeface="Monotype Corsiva" pitchFamily="66" charset="0"/>
              </a:rPr>
              <a:t>, žiak 6.A triedy ZŠ s </a:t>
            </a:r>
            <a:r>
              <a:rPr lang="sk-SK" smtClean="0">
                <a:solidFill>
                  <a:srgbClr val="0070C0"/>
                </a:solidFill>
                <a:latin typeface="Monotype Corsiva" pitchFamily="66" charset="0"/>
              </a:rPr>
              <a:t>MŠ Muráň</a:t>
            </a:r>
            <a:endParaRPr lang="sk-SK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3" name="Obrázok 12" descr="IMGP2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563" y="1785926"/>
            <a:ext cx="8588717" cy="4930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ravá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Zaznamenaný zvuk">
            <a:hlinkClick r:id="" action="ppaction://media"/>
          </p:cNvPr>
          <p:cNvPicPr>
            <a:picLocks noRot="1" noChangeAspect="1"/>
          </p:cNvPicPr>
          <p:nvPr>
            <a:wavAudioFile r:embed="rId2" name="Zaznamenaný zvuk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pravá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ravá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ravá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pr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pravá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0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3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30">
                <p:cTn id="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rzdzavá do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26" y="0"/>
            <a:ext cx="5214974" cy="471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ok 2" descr="základný kame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0939" y="3643314"/>
            <a:ext cx="3973061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P8150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8" y="116632"/>
            <a:ext cx="3851920" cy="360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214282" y="3789040"/>
            <a:ext cx="37147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Hrdzavá dolina </a:t>
            </a:r>
            <a:r>
              <a:rPr lang="sk-SK" sz="2000" dirty="0" smtClean="0"/>
              <a:t>-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jeden zo vstupov na Muránsku planinu. Pre Muránčanov obľúbené miesto na nedeľňajšie prechádzky. </a:t>
            </a:r>
          </a:p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Cesta vhodná aj pre </a:t>
            </a:r>
          </a:p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cykloturistiku.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ok 8" descr="bicyk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5286388"/>
            <a:ext cx="1857388" cy="1320421"/>
          </a:xfrm>
          <a:prstGeom prst="rect">
            <a:avLst/>
          </a:prstGeom>
        </p:spPr>
      </p:pic>
      <p:sp>
        <p:nvSpPr>
          <p:cNvPr id="12" name="Tlačidlo akcie: Domov 11">
            <a:hlinkClick r:id="rId7" action="ppaction://hlinksldjump" highlightClick="1"/>
          </p:cNvPr>
          <p:cNvSpPr/>
          <p:nvPr/>
        </p:nvSpPr>
        <p:spPr>
          <a:xfrm>
            <a:off x="8315898" y="6101336"/>
            <a:ext cx="828102" cy="756664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črievičník p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52"/>
            <a:ext cx="2500330" cy="3333773"/>
          </a:xfrm>
          <a:prstGeom prst="rect">
            <a:avLst/>
          </a:prstGeom>
        </p:spPr>
      </p:pic>
      <p:pic>
        <p:nvPicPr>
          <p:cNvPr id="3" name="Obrázok 2" descr="kyt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43447"/>
            <a:ext cx="2714644" cy="3627082"/>
          </a:xfrm>
          <a:prstGeom prst="rect">
            <a:avLst/>
          </a:prstGeom>
        </p:spPr>
      </p:pic>
      <p:pic>
        <p:nvPicPr>
          <p:cNvPr id="4" name="Obrázok 3" descr="lalia zlatohlavá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32656"/>
            <a:ext cx="2839212" cy="2194560"/>
          </a:xfrm>
          <a:prstGeom prst="rect">
            <a:avLst/>
          </a:prstGeom>
        </p:spPr>
      </p:pic>
      <p:pic>
        <p:nvPicPr>
          <p:cNvPr id="5" name="Obrázok 4" descr="prvosien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620688"/>
            <a:ext cx="3901440" cy="2926080"/>
          </a:xfrm>
          <a:prstGeom prst="rect">
            <a:avLst/>
          </a:prstGeom>
        </p:spPr>
      </p:pic>
      <p:pic>
        <p:nvPicPr>
          <p:cNvPr id="8" name="Obrázok 7" descr="hVu_221746_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836712"/>
            <a:ext cx="3181350" cy="47625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357158" y="3500438"/>
            <a:ext cx="327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rgbClr val="006600"/>
                </a:solidFill>
              </a:rPr>
              <a:t>Črievičník papučka</a:t>
            </a:r>
            <a:endParaRPr lang="sk-SK" sz="2400" i="1" dirty="0">
              <a:solidFill>
                <a:srgbClr val="0066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131840" y="378619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rgbClr val="006600"/>
                </a:solidFill>
              </a:rPr>
              <a:t>Poniklec slovenský</a:t>
            </a:r>
            <a:endParaRPr lang="sk-SK" sz="2400" i="1" dirty="0">
              <a:solidFill>
                <a:srgbClr val="0066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67544" y="371703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i="1" dirty="0" smtClean="0">
                <a:solidFill>
                  <a:srgbClr val="006600"/>
                </a:solidFill>
              </a:rPr>
              <a:t>Prvosienka holá</a:t>
            </a:r>
            <a:endParaRPr lang="sk-SK" sz="2800" i="1" dirty="0">
              <a:solidFill>
                <a:srgbClr val="0066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940152" y="257174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rgbClr val="4A6653"/>
                </a:solidFill>
              </a:rPr>
              <a:t>Ľalia zlatohlavá</a:t>
            </a:r>
            <a:endParaRPr lang="sk-SK" sz="2400" i="1" dirty="0">
              <a:solidFill>
                <a:srgbClr val="4A6653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67544" y="5013177"/>
            <a:ext cx="5819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i="1" dirty="0" smtClean="0">
                <a:solidFill>
                  <a:srgbClr val="4A6653"/>
                </a:solidFill>
              </a:rPr>
              <a:t>Lykovec </a:t>
            </a:r>
            <a:r>
              <a:rPr lang="sk-SK" sz="2800" i="1" dirty="0" smtClean="0">
                <a:solidFill>
                  <a:srgbClr val="4A6653"/>
                </a:solidFill>
              </a:rPr>
              <a:t>muránsky, </a:t>
            </a:r>
            <a:r>
              <a:rPr lang="sk-SK" sz="2800" i="1" dirty="0" err="1" smtClean="0">
                <a:solidFill>
                  <a:srgbClr val="4A6653"/>
                </a:solidFill>
              </a:rPr>
              <a:t>endemit</a:t>
            </a:r>
            <a:r>
              <a:rPr lang="sk-SK" sz="2800" i="1" dirty="0" smtClean="0">
                <a:solidFill>
                  <a:srgbClr val="4A6653"/>
                </a:solidFill>
              </a:rPr>
              <a:t> Muránskej planiny</a:t>
            </a:r>
            <a:endParaRPr lang="sk-SK" sz="2800" i="1" dirty="0">
              <a:solidFill>
                <a:srgbClr val="4A6653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79512" y="5733256"/>
            <a:ext cx="8389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00B050"/>
                </a:solidFill>
                <a:latin typeface="Monotype Corsiva" pitchFamily="66" charset="0"/>
              </a:rPr>
              <a:t>FLÓRA  MURÁNSKEJ PLANINY</a:t>
            </a:r>
            <a:endParaRPr lang="sk-SK" sz="4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7" name="Tlačidlo akcie: Domov 16">
            <a:hlinkClick r:id="rId8" action="ppaction://hlinksldjump" highlightClick="1"/>
          </p:cNvPr>
          <p:cNvSpPr/>
          <p:nvPr/>
        </p:nvSpPr>
        <p:spPr>
          <a:xfrm>
            <a:off x="8286776" y="5949280"/>
            <a:ext cx="857224" cy="756664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5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6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allAtOnce"/>
      <p:bldP spid="10" grpId="0"/>
      <p:bldP spid="10" grpId="1"/>
      <p:bldP spid="11" grpId="0"/>
      <p:bldP spid="12" grpId="0"/>
      <p:bldP spid="12" grpId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canis_lupus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1500198" cy="1928826"/>
          </a:xfrm>
          <a:prstGeom prst="rect">
            <a:avLst/>
          </a:prstGeom>
        </p:spPr>
      </p:pic>
      <p:pic>
        <p:nvPicPr>
          <p:cNvPr id="3" name="Obrázok 2" descr="fuzac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60648"/>
            <a:ext cx="2793203" cy="1935946"/>
          </a:xfrm>
          <a:prstGeom prst="rect">
            <a:avLst/>
          </a:prstGeom>
        </p:spPr>
      </p:pic>
      <p:pic>
        <p:nvPicPr>
          <p:cNvPr id="4" name="Obrázok 3" descr="jelen europsk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571868"/>
            <a:ext cx="4381509" cy="3286132"/>
          </a:xfrm>
          <a:prstGeom prst="rect">
            <a:avLst/>
          </a:prstGeom>
        </p:spPr>
      </p:pic>
      <p:pic>
        <p:nvPicPr>
          <p:cNvPr id="5" name="Obrázok 4" descr="líška obyč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88640"/>
            <a:ext cx="2214578" cy="1857372"/>
          </a:xfrm>
          <a:prstGeom prst="rect">
            <a:avLst/>
          </a:prstGeom>
        </p:spPr>
      </p:pic>
      <p:pic>
        <p:nvPicPr>
          <p:cNvPr id="6" name="Obrázok 5" descr="medve%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03744" y="4102534"/>
            <a:ext cx="4540256" cy="2755466"/>
          </a:xfrm>
          <a:prstGeom prst="rect">
            <a:avLst/>
          </a:prstGeom>
        </p:spPr>
      </p:pic>
      <p:pic>
        <p:nvPicPr>
          <p:cNvPr id="7" name="Obrázok 6" descr="salamand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188640"/>
            <a:ext cx="3500462" cy="2351873"/>
          </a:xfrm>
          <a:prstGeom prst="rect">
            <a:avLst/>
          </a:prstGeom>
        </p:spPr>
      </p:pic>
      <p:pic>
        <p:nvPicPr>
          <p:cNvPr id="8" name="Obrázok 7" descr="jasoň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548680"/>
            <a:ext cx="1857388" cy="1285860"/>
          </a:xfrm>
          <a:prstGeom prst="rect">
            <a:avLst/>
          </a:prstGeom>
        </p:spPr>
      </p:pic>
      <p:pic>
        <p:nvPicPr>
          <p:cNvPr id="9" name="Obrázok 8" descr="220px-Microcebus_myoxinu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3928" y="260648"/>
            <a:ext cx="2214578" cy="1714512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 flipH="1">
            <a:off x="0" y="1928802"/>
            <a:ext cx="192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Vlk sivý</a:t>
            </a:r>
            <a:endParaRPr lang="sk-SK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23528" y="191683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rgbClr val="FF0000"/>
                </a:solidFill>
              </a:rPr>
              <a:t>Jasoň červenooký</a:t>
            </a:r>
            <a:endParaRPr lang="sk-SK" sz="2400" i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580112" y="2492896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C00000"/>
                </a:solidFill>
              </a:rPr>
              <a:t>Salamandra škvrnitá</a:t>
            </a:r>
            <a:endParaRPr lang="sk-SK" sz="2800" dirty="0">
              <a:solidFill>
                <a:srgbClr val="C000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5076056" y="364502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rgbClr val="C00000"/>
                </a:solidFill>
              </a:rPr>
              <a:t>Medveď</a:t>
            </a:r>
            <a:r>
              <a:rPr lang="sk-SK" sz="2400" i="1" dirty="0" smtClean="0"/>
              <a:t> </a:t>
            </a:r>
            <a:r>
              <a:rPr lang="sk-SK" sz="2400" i="1" dirty="0" smtClean="0">
                <a:solidFill>
                  <a:srgbClr val="C00000"/>
                </a:solidFill>
              </a:rPr>
              <a:t>hnedý</a:t>
            </a:r>
            <a:endParaRPr lang="sk-SK" sz="2400" i="1" dirty="0">
              <a:solidFill>
                <a:srgbClr val="C000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995936" y="20608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 smtClean="0">
                <a:solidFill>
                  <a:srgbClr val="C00000"/>
                </a:solidFill>
              </a:rPr>
              <a:t>Plch hnedý</a:t>
            </a:r>
            <a:endParaRPr lang="sk-SK" sz="2400" i="1" dirty="0">
              <a:solidFill>
                <a:srgbClr val="C000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804248" y="2204864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rgbClr val="C00000"/>
                </a:solidFill>
              </a:rPr>
              <a:t>Líška obyčajná</a:t>
            </a:r>
            <a:endParaRPr lang="sk-SK" sz="2400" dirty="0">
              <a:solidFill>
                <a:srgbClr val="C000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2303240" y="220486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C00000"/>
                </a:solidFill>
              </a:rPr>
              <a:t>Fúzač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sz="2800" dirty="0" smtClean="0">
                <a:solidFill>
                  <a:srgbClr val="C00000"/>
                </a:solidFill>
              </a:rPr>
              <a:t>alpský</a:t>
            </a:r>
            <a:endParaRPr lang="sk-SK" sz="2800" dirty="0">
              <a:solidFill>
                <a:srgbClr val="C0000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1763688" y="6396335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Jeleň európsky</a:t>
            </a:r>
            <a:endParaRPr lang="sk-SK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0" y="29249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  <a:latin typeface="Monotype Corsiva" pitchFamily="66" charset="0"/>
              </a:rPr>
              <a:t>FAUNA  MURÁNSKEJ PLANINY </a:t>
            </a:r>
            <a:endParaRPr lang="sk-SK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3" name="Tlačidlo akcie: Domov 22">
            <a:hlinkClick r:id="rId11" action="ppaction://hlinksldjump" highlightClick="1"/>
          </p:cNvPr>
          <p:cNvSpPr/>
          <p:nvPr/>
        </p:nvSpPr>
        <p:spPr>
          <a:xfrm>
            <a:off x="8143900" y="6000768"/>
            <a:ext cx="1000100" cy="857232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74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4000"/>
                            </p:stCondLst>
                            <p:childTnLst>
                              <p:par>
                                <p:cTn id="91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2" grpId="1"/>
      <p:bldP spid="15" grpId="0"/>
      <p:bldP spid="16" grpId="0"/>
      <p:bldP spid="17" grpId="0"/>
      <p:bldP spid="17" grpId="1"/>
      <p:bldP spid="18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t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562475" cy="6096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Obrázok 2" descr="cesta do hrdzav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60648"/>
            <a:ext cx="2448272" cy="373395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BlokTextu 4"/>
          <p:cNvSpPr txBox="1"/>
          <p:nvPr/>
        </p:nvSpPr>
        <p:spPr>
          <a:xfrm>
            <a:off x="4786314" y="4000504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Pomaly prichádza jar.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Medvede </a:t>
            </a:r>
            <a:r>
              <a:rPr lang="sk-SK" sz="2400" dirty="0" smtClean="0"/>
              <a:t>vyliezajú zo svojich brlohov. </a:t>
            </a:r>
          </a:p>
          <a:p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Prebúdza sa príroda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6" name="Obrázok 5" descr="MR900434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5572140"/>
            <a:ext cx="1128714" cy="1071570"/>
          </a:xfrm>
          <a:prstGeom prst="rect">
            <a:avLst/>
          </a:prstGeom>
        </p:spPr>
      </p:pic>
      <p:sp>
        <p:nvSpPr>
          <p:cNvPr id="7" name="Obláčik 6"/>
          <p:cNvSpPr/>
          <p:nvPr/>
        </p:nvSpPr>
        <p:spPr>
          <a:xfrm>
            <a:off x="7572396" y="4214818"/>
            <a:ext cx="1571604" cy="1285884"/>
          </a:xfrm>
          <a:prstGeom prst="cloudCallout">
            <a:avLst>
              <a:gd name="adj1" fmla="val -62672"/>
              <a:gd name="adj2" fmla="val 89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Sladké sny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Tlačidlo akcie: Domov 9">
            <a:hlinkClick r:id="rId6" action="ppaction://hlinksldjump" highlightClick="1"/>
          </p:cNvPr>
          <p:cNvSpPr/>
          <p:nvPr/>
        </p:nvSpPr>
        <p:spPr>
          <a:xfrm>
            <a:off x="8072462" y="6000768"/>
            <a:ext cx="1071538" cy="857232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8" presetClass="entr" presetSubtype="3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bobačk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191261" cy="45720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Obrázok 5" descr="jaskyňa Bobač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0"/>
            <a:ext cx="4786314" cy="64293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214282" y="4643446"/>
            <a:ext cx="3997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i="1" dirty="0" smtClean="0">
                <a:latin typeface="Arial" pitchFamily="34" charset="0"/>
                <a:cs typeface="Arial" pitchFamily="34" charset="0"/>
              </a:rPr>
              <a:t>Muránska planina je bohatá na krasové útvary. V podzemí ukrýva veľa jaskýň, dier, hlbín . Jednou z nich je aj </a:t>
            </a:r>
            <a:r>
              <a:rPr lang="sk-SK" sz="32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BobaČka</a:t>
            </a:r>
            <a:r>
              <a:rPr lang="sk-SK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ktorá sa nachádza pri Muránskej Hute.</a:t>
            </a:r>
            <a:endParaRPr lang="sk-SK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lačidlo akcie: Domov 9">
            <a:hlinkClick r:id="rId5" action="ppaction://hlinksldjump" highlightClick="1"/>
          </p:cNvPr>
          <p:cNvSpPr/>
          <p:nvPr/>
        </p:nvSpPr>
        <p:spPr>
          <a:xfrm>
            <a:off x="8286776" y="6000768"/>
            <a:ext cx="857224" cy="857232"/>
          </a:xfrm>
          <a:prstGeom prst="actionButtonHome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rodeo_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4429132"/>
            <a:ext cx="2469931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ok 2" descr="map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928670"/>
            <a:ext cx="4214842" cy="329304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Obrázok 3" descr="rodeo_0_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786322"/>
            <a:ext cx="238125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rodeo_previ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221088"/>
            <a:ext cx="238125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lačidlo akcie: Domov 6">
            <a:hlinkClick r:id="rId7" action="ppaction://hlinksldjump" highlightClick="1"/>
          </p:cNvPr>
          <p:cNvSpPr/>
          <p:nvPr/>
        </p:nvSpPr>
        <p:spPr>
          <a:xfrm>
            <a:off x="8215338" y="6000768"/>
            <a:ext cx="928662" cy="857232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85786" y="0"/>
            <a:ext cx="7883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RÓDEO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 MURÁŇ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788024" y="1000108"/>
            <a:ext cx="42131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 roku 2010 sa konal už XVIII. ročník </a:t>
            </a:r>
            <a:r>
              <a:rPr lang="sk-SK" sz="2400" dirty="0" err="1" smtClean="0"/>
              <a:t>Ródea</a:t>
            </a:r>
            <a:r>
              <a:rPr lang="sk-SK" sz="2400" dirty="0" smtClean="0"/>
              <a:t> Muráň. Ide o rýchlostné a </a:t>
            </a:r>
            <a:r>
              <a:rPr lang="sk-SK" sz="2400" dirty="0" err="1" smtClean="0"/>
              <a:t>dobytkové</a:t>
            </a:r>
            <a:r>
              <a:rPr lang="sk-SK" sz="2400" dirty="0" smtClean="0"/>
              <a:t> disciplíny. Počas dvoch dní je okrem súťaží pripravený aj skvelý kultúrny program. Podujatie sa uskutočňuje vždy druhý augustový víkend. </a:t>
            </a:r>
            <a:endParaRPr lang="sk-SK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2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7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6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Dovidenia v muráni</a:t>
            </a:r>
            <a:endParaRPr lang="sk-SK" sz="60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Zástupný symbol obsahu 3" descr="OBECMU~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5122" y="1554163"/>
            <a:ext cx="8046155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Použité Zdroje</a:t>
            </a:r>
            <a:endParaRPr lang="sk-SK" sz="44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Internetové stránky </a:t>
            </a:r>
            <a:r>
              <a:rPr lang="sk-SK" sz="2800" dirty="0" smtClean="0"/>
              <a:t>www.google.sk</a:t>
            </a:r>
            <a:endParaRPr lang="sk-SK" sz="2800" dirty="0"/>
          </a:p>
        </p:txBody>
      </p:sp>
      <p:pic>
        <p:nvPicPr>
          <p:cNvPr id="4" name="Obrázok 3" descr="VSTUPN~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14554"/>
            <a:ext cx="6985017" cy="392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214290"/>
            <a:ext cx="1785950" cy="178595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1D0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idx="2"/>
          </p:nvPr>
        </p:nvSpPr>
        <p:spPr>
          <a:xfrm>
            <a:off x="285720" y="1785926"/>
            <a:ext cx="4143404" cy="3857652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3" action="ppaction://hlinksldjump"/>
              </a:rPr>
              <a:t>Historické budovy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4" action="ppaction://hlinksldjump"/>
              </a:rPr>
              <a:t>Námestie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5" action="ppaction://hlinksldjump"/>
              </a:rPr>
              <a:t>Škola 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6" action="ppaction://hlinksldjump"/>
              </a:rPr>
              <a:t>História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7" action="ppaction://hlinksldjump"/>
              </a:rPr>
              <a:t>Hrad a vstupná brána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8" action="ppaction://hlinksldjump"/>
              </a:rPr>
              <a:t>Okolie hradu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9" action="ppaction://hlinksldjump"/>
              </a:rPr>
              <a:t>Chov koní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10" action="ppaction://hlinksldjump"/>
              </a:rPr>
              <a:t>Hrdzavá dolina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endParaRPr lang="sk-SK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sk-SK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sk-SK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sk-SK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2105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6000" dirty="0" smtClean="0">
                <a:solidFill>
                  <a:srgbClr val="0070C0"/>
                </a:solidFill>
                <a:latin typeface="Monotype Corsiva" pitchFamily="66" charset="0"/>
              </a:rPr>
              <a:t>OBSAH :</a:t>
            </a:r>
            <a:endParaRPr lang="sk-SK" sz="6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429124" y="1785927"/>
            <a:ext cx="4857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11" action="ppaction://hlinksldjump"/>
              </a:rPr>
              <a:t>Flóra Muránskej planiny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 marL="354013" indent="-354013">
              <a:spcBef>
                <a:spcPts val="600"/>
              </a:spcBef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12" action="ppaction://hlinksldjump"/>
              </a:rPr>
              <a:t>Fauna Muránskej planiny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13" action="ppaction://hlinksldjump"/>
              </a:rPr>
              <a:t>Prichádza jar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14" action="ppaction://hlinksldjump"/>
              </a:rPr>
              <a:t>Jaskyňa BobaČka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sk-SK" sz="24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15" action="ppaction://hlinksldjump"/>
              </a:rPr>
              <a:t>RÓdeo</a:t>
            </a: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rId15" action="ppaction://hlinksldjump"/>
              </a:rPr>
              <a:t> na Muráni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" action="ppaction://noaction"/>
              </a:rPr>
              <a:t>Použité zdroje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sk-SK" sz="24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  <a:hlinkClick r:id="" action="ppaction://noaction"/>
              </a:rPr>
              <a:t>Dovidenia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5715016"/>
            <a:ext cx="7786742" cy="78581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sk-SK" sz="4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Historické budovy</a:t>
            </a:r>
            <a:endParaRPr lang="sk-SK" sz="4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283230" cy="4800600"/>
          </a:xfr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Muráň je malá obec v Slovenskom Rudohorí na okraji Národného parku Muránska planina. 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Dominantou našej dediny je Rímskokatolícky kostol sv. Juraja a námestie</a:t>
            </a:r>
          </a:p>
          <a:p>
            <a:pPr>
              <a:buNone/>
            </a:pP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  s historickou budovou obecného úradu.</a:t>
            </a:r>
            <a:endParaRPr lang="sk-SK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ázok 6" descr="mira10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14356"/>
            <a:ext cx="1500198" cy="207170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61326--resizecrop-c302x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857496"/>
            <a:ext cx="2571768" cy="257176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 descr="stara-budova-fary-img1777-oh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857364"/>
            <a:ext cx="1214446" cy="928694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ok 11" descr="MR900435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785794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lačidlo akcie: Domov 14">
            <a:hlinkClick r:id="rId7" action="ppaction://hlinksldjump" highlightClick="1"/>
          </p:cNvPr>
          <p:cNvSpPr/>
          <p:nvPr/>
        </p:nvSpPr>
        <p:spPr>
          <a:xfrm>
            <a:off x="8143900" y="5786454"/>
            <a:ext cx="756664" cy="613788"/>
          </a:xfrm>
          <a:prstGeom prst="actionButtonHome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Námestíčko</a:t>
            </a:r>
            <a:r>
              <a:rPr lang="sk-SK" sz="2800" dirty="0" smtClean="0">
                <a:latin typeface="Monotype Corsiva" pitchFamily="66" charset="0"/>
              </a:rPr>
              <a:t>    </a:t>
            </a:r>
            <a:r>
              <a:rPr lang="sk-SK" sz="3100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je novo prerobené</a:t>
            </a:r>
            <a:endParaRPr lang="sk-SK" sz="3100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471725" cy="310515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5" name="Zástupný symbol obsahu 4" descr="61330--resizecrop-c302x3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589990"/>
            <a:ext cx="3429024" cy="238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námest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143248"/>
            <a:ext cx="3500462" cy="218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61329--resizecrop-c302x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571480"/>
            <a:ext cx="321471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357158" y="4071942"/>
            <a:ext cx="4574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INFORMAČNÉ CENTRUM  </a:t>
            </a:r>
            <a:r>
              <a:rPr lang="sk-SK" sz="2800" b="1" i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NP</a:t>
            </a:r>
            <a:r>
              <a:rPr lang="sk-SK" sz="28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sk-SK" sz="28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Muránska </a:t>
            </a:r>
            <a:r>
              <a:rPr lang="sk-SK" sz="28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planina.</a:t>
            </a:r>
            <a:endParaRPr lang="sk-SK" sz="2800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lačidlo akcie: Domov 10">
            <a:hlinkClick r:id="rId6" action="ppaction://hlinksldjump" highlightClick="1"/>
          </p:cNvPr>
          <p:cNvSpPr/>
          <p:nvPr/>
        </p:nvSpPr>
        <p:spPr>
          <a:xfrm>
            <a:off x="8143900" y="5929330"/>
            <a:ext cx="857256" cy="714380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TU zbiera vedomosti naša mládež</a:t>
            </a:r>
            <a:endParaRPr lang="sk-SK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Zástupný symbol obsahu 6" descr="škola amat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4214818"/>
            <a:ext cx="257176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škol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428736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 descr="unt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500174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 descr="štud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714884"/>
            <a:ext cx="1590675" cy="1590675"/>
          </a:xfrm>
          <a:prstGeom prst="rect">
            <a:avLst/>
          </a:prstGeom>
        </p:spPr>
      </p:pic>
      <p:pic>
        <p:nvPicPr>
          <p:cNvPr id="11" name="Obrázok 10" descr="učiteľ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1714488"/>
            <a:ext cx="2438400" cy="1876425"/>
          </a:xfrm>
          <a:prstGeom prst="rect">
            <a:avLst/>
          </a:prstGeom>
        </p:spPr>
      </p:pic>
      <p:sp>
        <p:nvSpPr>
          <p:cNvPr id="13" name="Oválna bublina 12"/>
          <p:cNvSpPr/>
          <p:nvPr/>
        </p:nvSpPr>
        <p:spPr>
          <a:xfrm>
            <a:off x="5500694" y="4071942"/>
            <a:ext cx="2714644" cy="1785950"/>
          </a:xfrm>
          <a:prstGeom prst="wedgeEllipseCallout">
            <a:avLst>
              <a:gd name="adj1" fmla="val -73924"/>
              <a:gd name="adj2" fmla="val 17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Och tá škola !!!</a:t>
            </a:r>
          </a:p>
          <a:p>
            <a:pPr algn="ctr"/>
            <a:r>
              <a:rPr lang="sk-SK" dirty="0" smtClean="0"/>
              <a:t>Zase ma budú skúšať.</a:t>
            </a:r>
            <a:endParaRPr lang="sk-SK" dirty="0"/>
          </a:p>
        </p:txBody>
      </p:sp>
      <p:sp>
        <p:nvSpPr>
          <p:cNvPr id="16" name="Tlačidlo akcie: Domov 15">
            <a:hlinkClick r:id="rId8" action="ppaction://hlinksldjump" highlightClick="1"/>
          </p:cNvPr>
          <p:cNvSpPr/>
          <p:nvPr/>
        </p:nvSpPr>
        <p:spPr>
          <a:xfrm>
            <a:off x="7929586" y="5786454"/>
            <a:ext cx="899540" cy="828102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a 4" descr="19-Hrad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05" r="6005"/>
          <a:stretch>
            <a:fillRect/>
          </a:stretch>
        </p:blipFill>
        <p:spPr>
          <a:xfrm>
            <a:off x="428596" y="285728"/>
            <a:ext cx="5072098" cy="368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214346" y="4357694"/>
            <a:ext cx="9715568" cy="522288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Historicky  najstaršia  snímka  muránskeho  hradu</a:t>
            </a:r>
            <a:endParaRPr lang="sk-SK" sz="24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85720" y="5000636"/>
            <a:ext cx="8858280" cy="1500198"/>
          </a:xfrm>
        </p:spPr>
        <p:txBody>
          <a:bodyPr>
            <a:noAutofit/>
          </a:bodyPr>
          <a:lstStyle/>
          <a:p>
            <a:r>
              <a:rPr lang="sk-SK" sz="2000" dirty="0" smtClean="0"/>
              <a:t>Hrad bol postavený v druhej polovici 13. storočia, v roku 1271, v nadmorskej výške 938 m. n. m. Rozloha hradu je 360 X 96 m. Založili ho Bebekovci. Hrad strážil obchodnú cestu Gemer – Spiš, ktorá viedla popod hrad, Veľkú Lúku, </a:t>
            </a:r>
            <a:r>
              <a:rPr lang="sk-SK" sz="2000" dirty="0" err="1" smtClean="0"/>
              <a:t>Čuntavu</a:t>
            </a:r>
            <a:r>
              <a:rPr lang="sk-SK" sz="2000" dirty="0" smtClean="0"/>
              <a:t>, kde sa napájala na Soľnú cestu do Poľska.</a:t>
            </a:r>
            <a:endParaRPr lang="sk-SK" sz="2000" dirty="0"/>
          </a:p>
        </p:txBody>
      </p:sp>
      <p:pic>
        <p:nvPicPr>
          <p:cNvPr id="6" name="Obrázok 5" descr="peca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14290"/>
            <a:ext cx="157083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er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2071678"/>
            <a:ext cx="1500198" cy="158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5857884" y="3714752"/>
            <a:ext cx="2051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ERB  OBCE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000760" y="157161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PEČAŤ 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13" name="Tlačidlo akcie: Domov 12">
            <a:hlinkClick r:id="rId6" action="ppaction://hlinksldjump" highlightClick="1"/>
          </p:cNvPr>
          <p:cNvSpPr/>
          <p:nvPr/>
        </p:nvSpPr>
        <p:spPr>
          <a:xfrm>
            <a:off x="8215338" y="6000768"/>
            <a:ext cx="685226" cy="685226"/>
          </a:xfrm>
          <a:prstGeom prst="actionButtonHome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pravená vs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33164"/>
            <a:ext cx="2678925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STUDNI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071810"/>
            <a:ext cx="273250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cigánka na jese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53176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500034" y="4071942"/>
            <a:ext cx="27146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Vstupná   brána   </a:t>
            </a:r>
            <a:r>
              <a:rPr lang="sk-SK" dirty="0" smtClean="0"/>
              <a:t>hradu Muráň postavená vo svahu. Vstupný oblúk  v románskom štýle, 12. storočie. Rekonštrukcia v rokoch 2000 -2008.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000892" y="214290"/>
            <a:ext cx="2143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Skala  Cigánka  </a:t>
            </a:r>
            <a:r>
              <a:rPr lang="sk-SK" dirty="0" smtClean="0"/>
              <a:t>Povesť hovorí o nevernej žene, ktorú zhodil z brala jej muž kapitán miestnej posádky.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071934" y="3214686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Cestou na hrad sa môžete osviežiť  vodou z horskej studničky.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ok 11" descr="turista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5357826"/>
            <a:ext cx="1133333" cy="1142857"/>
          </a:xfrm>
          <a:prstGeom prst="rect">
            <a:avLst/>
          </a:prstGeom>
        </p:spPr>
      </p:pic>
      <p:sp>
        <p:nvSpPr>
          <p:cNvPr id="13" name="Oválna bublina 12"/>
          <p:cNvSpPr/>
          <p:nvPr/>
        </p:nvSpPr>
        <p:spPr>
          <a:xfrm>
            <a:off x="4214810" y="4786322"/>
            <a:ext cx="1857388" cy="898400"/>
          </a:xfrm>
          <a:prstGeom prst="wedgeEllipseCallout">
            <a:avLst>
              <a:gd name="adj1" fmla="val -47636"/>
              <a:gd name="adj2" fmla="val 72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Hurá na hrad</a:t>
            </a:r>
            <a:endParaRPr lang="sk-SK" dirty="0"/>
          </a:p>
        </p:txBody>
      </p:sp>
      <p:sp>
        <p:nvSpPr>
          <p:cNvPr id="16" name="Tlačidlo akcie: Domov 15">
            <a:hlinkClick r:id="rId7" action="ppaction://hlinksldjump" highlightClick="1"/>
          </p:cNvPr>
          <p:cNvSpPr/>
          <p:nvPr/>
        </p:nvSpPr>
        <p:spPr>
          <a:xfrm>
            <a:off x="8072430" y="5857892"/>
            <a:ext cx="1071570" cy="828102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chata pod hrad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496"/>
            <a:ext cx="4143404" cy="349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 descr="kráľova hoľ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57166"/>
            <a:ext cx="450059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dĺžnik 10"/>
          <p:cNvSpPr/>
          <p:nvPr/>
        </p:nvSpPr>
        <p:spPr>
          <a:xfrm>
            <a:off x="323528" y="1196752"/>
            <a:ext cx="3319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Chata pod hradom</a:t>
            </a:r>
            <a:r>
              <a:rPr lang="sk-SK" sz="2400" dirty="0" smtClean="0">
                <a:solidFill>
                  <a:prstClr val="black"/>
                </a:solidFill>
              </a:rPr>
              <a:t>,</a:t>
            </a:r>
            <a:r>
              <a:rPr lang="sk-SK" dirty="0" smtClean="0">
                <a:solidFill>
                  <a:prstClr val="black"/>
                </a:solidFill>
              </a:rPr>
              <a:t> </a:t>
            </a:r>
            <a:r>
              <a:rPr lang="sk-SK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ktorú dal postaviť bulharský cisár </a:t>
            </a:r>
            <a:r>
              <a:rPr lang="sk-SK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Coburg</a:t>
            </a:r>
            <a:r>
              <a:rPr lang="sk-SK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ktorý bol vášnivý poľovník.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643438" y="3571876"/>
            <a:ext cx="435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Pri peknom počasí je možné vidieť z hradu až na</a:t>
            </a:r>
            <a:r>
              <a:rPr lang="sk-SK" dirty="0" smtClean="0"/>
              <a:t> 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Kráľovu Hoľu,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14" name="Obrázok 13" descr="f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857760"/>
            <a:ext cx="1928826" cy="166687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42844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OKOLIE  HRADU</a:t>
            </a:r>
            <a:endParaRPr lang="sk-SK" sz="36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Obláčik 7"/>
          <p:cNvSpPr/>
          <p:nvPr/>
        </p:nvSpPr>
        <p:spPr>
          <a:xfrm>
            <a:off x="7000892" y="4572008"/>
            <a:ext cx="2143108" cy="1071570"/>
          </a:xfrm>
          <a:prstGeom prst="cloudCallout">
            <a:avLst>
              <a:gd name="adj1" fmla="val -44330"/>
              <a:gd name="adj2" fmla="val 76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 mám krásne foto</a:t>
            </a:r>
            <a:endParaRPr lang="sk-SK" dirty="0"/>
          </a:p>
        </p:txBody>
      </p:sp>
      <p:sp>
        <p:nvSpPr>
          <p:cNvPr id="15" name="Tlačidlo akcie: Domov 14">
            <a:hlinkClick r:id="rId6" action="ppaction://hlinksldjump" highlightClick="1"/>
          </p:cNvPr>
          <p:cNvSpPr/>
          <p:nvPr/>
        </p:nvSpPr>
        <p:spPr>
          <a:xfrm>
            <a:off x="8215338" y="6000768"/>
            <a:ext cx="685226" cy="685226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huc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2560" y="214290"/>
            <a:ext cx="390144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 descr="kone_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852"/>
            <a:ext cx="5214942" cy="413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k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44" y="3214686"/>
            <a:ext cx="4429156" cy="335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285720" y="5000636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Chov</a:t>
            </a:r>
            <a:r>
              <a:rPr lang="sk-SK" sz="2000" dirty="0" smtClean="0"/>
              <a:t> 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Norika muránskeho</a:t>
            </a:r>
            <a:r>
              <a:rPr lang="sk-SK" sz="2800" b="1" dirty="0" smtClean="0"/>
              <a:t>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na Muránskej planine vhodného na ťažbu dreva v neprístupnom teréne.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71472" y="435769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CHOV   KONÍ</a:t>
            </a:r>
            <a:endParaRPr lang="sk-SK" sz="4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lačidlo akcie: Domov 10">
            <a:hlinkClick r:id="rId6" action="ppaction://hlinksldjump" highlightClick="1"/>
          </p:cNvPr>
          <p:cNvSpPr/>
          <p:nvPr/>
        </p:nvSpPr>
        <p:spPr>
          <a:xfrm>
            <a:off x="8143900" y="6072206"/>
            <a:ext cx="1000100" cy="785794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458</Words>
  <Application>Microsoft Office PowerPoint</Application>
  <PresentationFormat>Prezentácia na obrazovke (4:3)</PresentationFormat>
  <Paragraphs>87</Paragraphs>
  <Slides>17</Slides>
  <Notes>17</Notes>
  <HiddenSlides>0</HiddenSlides>
  <MMClips>7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Cestovanie</vt:lpstr>
      <vt:lpstr>NIEČO  O  MURÁNI</vt:lpstr>
      <vt:lpstr>Snímka 2</vt:lpstr>
      <vt:lpstr>Historické budovy</vt:lpstr>
      <vt:lpstr>Námestíčko    je novo prerobené</vt:lpstr>
      <vt:lpstr>TU zbiera vedomosti naša mládež</vt:lpstr>
      <vt:lpstr>Historicky  najstaršia  snímka  muránskeho  hradu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Dovidenia v muráni</vt:lpstr>
      <vt:lpstr>Použité Zdroje</vt:lpstr>
    </vt:vector>
  </TitlesOfParts>
  <Company>Trade Management Consulting - Marián Bilický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Hemlíková</cp:lastModifiedBy>
  <cp:revision>141</cp:revision>
  <dcterms:created xsi:type="dcterms:W3CDTF">2010-10-18T08:16:02Z</dcterms:created>
  <dcterms:modified xsi:type="dcterms:W3CDTF">2011-04-08T10:41:04Z</dcterms:modified>
</cp:coreProperties>
</file>